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1" r:id="rId2"/>
    <p:sldId id="282" r:id="rId3"/>
    <p:sldId id="272" r:id="rId4"/>
    <p:sldId id="274" r:id="rId5"/>
    <p:sldId id="273" r:id="rId6"/>
    <p:sldId id="268" r:id="rId7"/>
    <p:sldId id="275" r:id="rId8"/>
    <p:sldId id="280" r:id="rId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6" autoAdjust="0"/>
    <p:restoredTop sz="94660"/>
  </p:normalViewPr>
  <p:slideViewPr>
    <p:cSldViewPr>
      <p:cViewPr varScale="1">
        <p:scale>
          <a:sx n="87" d="100"/>
          <a:sy n="87" d="100"/>
        </p:scale>
        <p:origin x="148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3806C-2802-4A62-81B4-FA9DB9F38C43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59980-63E2-4560-AC94-C5F46B1A9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213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59980-63E2-4560-AC94-C5F46B1A9B7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523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11" Type="http://schemas.openxmlformats.org/officeDocument/2006/relationships/image" Target="../media/image20.jpeg"/><Relationship Id="rId5" Type="http://schemas.openxmlformats.org/officeDocument/2006/relationships/image" Target="../media/image14.emf"/><Relationship Id="rId10" Type="http://schemas.openxmlformats.org/officeDocument/2006/relationships/image" Target="../media/image19.jpeg"/><Relationship Id="rId4" Type="http://schemas.openxmlformats.org/officeDocument/2006/relationships/image" Target="../media/image13.emf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package" Target="../embeddings/_________Microsoft_Word1.docx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emf"/><Relationship Id="rId11" Type="http://schemas.openxmlformats.org/officeDocument/2006/relationships/image" Target="../media/image27.png"/><Relationship Id="rId5" Type="http://schemas.openxmlformats.org/officeDocument/2006/relationships/image" Target="../media/image22.emf"/><Relationship Id="rId10" Type="http://schemas.openxmlformats.org/officeDocument/2006/relationships/image" Target="../media/image26.png"/><Relationship Id="rId4" Type="http://schemas.openxmlformats.org/officeDocument/2006/relationships/image" Target="../media/image21.emf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emf"/><Relationship Id="rId7" Type="http://schemas.openxmlformats.org/officeDocument/2006/relationships/image" Target="../media/image34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hyperlink" Target="http://erga.ru/images/products/magnetic_systems_and_device/sxema_mm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0"/>
            <a:ext cx="6964823" cy="764704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       </a:t>
            </a:r>
            <a:r>
              <a:rPr lang="ru-RU" sz="2800" dirty="0" err="1" smtClean="0"/>
              <a:t>Импортозамещение</a:t>
            </a:r>
            <a:r>
              <a:rPr lang="ru-RU" sz="2800" dirty="0" smtClean="0"/>
              <a:t> - арматура</a:t>
            </a:r>
            <a:br>
              <a:rPr lang="ru-RU" sz="2800" dirty="0" smtClean="0"/>
            </a:br>
            <a:r>
              <a:rPr lang="ru-RU" sz="1600" dirty="0"/>
              <a:t>Новые типы арматуры с Патентами РОССИИ для сравнения с </a:t>
            </a:r>
            <a:r>
              <a:rPr lang="ru-RU" sz="1600" dirty="0" smtClean="0"/>
              <a:t>иностранными.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" t="5905" r="2622"/>
          <a:stretch/>
        </p:blipFill>
        <p:spPr>
          <a:xfrm>
            <a:off x="82094" y="703730"/>
            <a:ext cx="4392488" cy="26706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8" t="6253" r="10415" b="59450"/>
          <a:stretch/>
        </p:blipFill>
        <p:spPr>
          <a:xfrm>
            <a:off x="4713784" y="686306"/>
            <a:ext cx="4214131" cy="310273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336023" y="3853207"/>
            <a:ext cx="480797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утвержденный председателем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правления А.Б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Миллером:</a:t>
            </a:r>
            <a:r>
              <a:rPr lang="ru-RU" sz="1400" dirty="0" smtClean="0">
                <a:latin typeface="GaramondNarrowBookFS"/>
              </a:rPr>
              <a:t> 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разработать и внедрить в ПАО «Газпром» механизм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гарантированной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закупки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объема продукции на основе долгосрочного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договора на 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серийное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производство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поставку импортозамещающей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продукции.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новый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департамент, но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реального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импортозамещения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новых разработок арматуры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GaramondNarrowBookFS"/>
              </a:rPr>
              <a:t>.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18007" y="5512678"/>
            <a:ext cx="4644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GaramondNarrowBookFS"/>
              </a:rPr>
              <a:t>Подписанная </a:t>
            </a:r>
            <a:r>
              <a:rPr lang="ru-RU" sz="1200" dirty="0">
                <a:latin typeface="GaramondNarrowBookFS"/>
              </a:rPr>
              <a:t>с </a:t>
            </a:r>
            <a:r>
              <a:rPr lang="ru-RU" sz="1200" dirty="0" err="1" smtClean="0">
                <a:latin typeface="GaramondNarrowBookFS"/>
              </a:rPr>
              <a:t>МинПроТорг</a:t>
            </a:r>
            <a:r>
              <a:rPr lang="ru-RU" sz="1200" dirty="0" smtClean="0">
                <a:latin typeface="GaramondNarrowBookFS"/>
              </a:rPr>
              <a:t> РФ </a:t>
            </a:r>
            <a:r>
              <a:rPr lang="ru-RU" sz="1200" dirty="0">
                <a:latin typeface="GaramondNarrowBookFS"/>
              </a:rPr>
              <a:t>19 июня 2015 года </a:t>
            </a:r>
            <a:r>
              <a:rPr lang="ru-RU" sz="1200" dirty="0" smtClean="0">
                <a:latin typeface="GaramondNarrowBookFS"/>
              </a:rPr>
              <a:t>Программа </a:t>
            </a:r>
            <a:r>
              <a:rPr lang="ru-RU" sz="1200" dirty="0" err="1">
                <a:latin typeface="GaramondNarrowBookFS"/>
              </a:rPr>
              <a:t>импортозамещения</a:t>
            </a:r>
            <a:r>
              <a:rPr lang="ru-RU" sz="1200" dirty="0">
                <a:latin typeface="GaramondNarrowBookFS"/>
              </a:rPr>
              <a:t> продукции промышленного </a:t>
            </a:r>
            <a:r>
              <a:rPr lang="ru-RU" sz="1200" dirty="0" smtClean="0">
                <a:latin typeface="GaramondNarrowBookFS"/>
              </a:rPr>
              <a:t>назначения</a:t>
            </a:r>
            <a:r>
              <a:rPr lang="ru-RU" sz="1200" dirty="0">
                <a:latin typeface="GaramondNarrowBookFS"/>
              </a:rPr>
              <a:t>, </a:t>
            </a:r>
            <a:r>
              <a:rPr lang="ru-RU" sz="1200" dirty="0" smtClean="0">
                <a:latin typeface="GaramondNarrowBookFS"/>
              </a:rPr>
              <a:t>используемой </a:t>
            </a:r>
            <a:r>
              <a:rPr lang="ru-RU" sz="1200" dirty="0">
                <a:latin typeface="GaramondNarrowBookFS"/>
              </a:rPr>
              <a:t>в том числе для нужд ПАО ≪Газпром≫, </a:t>
            </a:r>
            <a:r>
              <a:rPr lang="ru-RU" sz="1200" dirty="0" smtClean="0">
                <a:latin typeface="GaramondNarrowBookFS"/>
              </a:rPr>
              <a:t>для разработанных </a:t>
            </a:r>
            <a:r>
              <a:rPr lang="ru-RU" sz="1200" dirty="0">
                <a:latin typeface="GaramondNarrowBookFS"/>
              </a:rPr>
              <a:t>конкретные </a:t>
            </a:r>
            <a:r>
              <a:rPr lang="ru-RU" sz="1200" dirty="0" smtClean="0">
                <a:latin typeface="GaramondNarrowBookFS"/>
              </a:rPr>
              <a:t>мер государственной поддержки, не выполняется.</a:t>
            </a:r>
            <a:endParaRPr lang="ru-RU" sz="12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4851" r="2750" b="1617"/>
          <a:stretch/>
        </p:blipFill>
        <p:spPr>
          <a:xfrm>
            <a:off x="341784" y="3212977"/>
            <a:ext cx="4014192" cy="2520280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0" y="44624"/>
            <a:ext cx="903649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/>
          </a:p>
        </p:txBody>
      </p:sp>
      <p:pic>
        <p:nvPicPr>
          <p:cNvPr id="10" name="Рисунок 9" descr="J:\Презентации\Лого-ВОИР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" t="5905" r="-1" b="3599"/>
          <a:stretch/>
        </p:blipFill>
        <p:spPr bwMode="auto">
          <a:xfrm>
            <a:off x="82094" y="0"/>
            <a:ext cx="2171447" cy="764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" y="5731138"/>
            <a:ext cx="44445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импортозамещения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закупок есть, а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механизма помощи производству  российского нового,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инновационного, имея столько денег-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Если вложить в разработку  нового оборудования для себя, можно в будущем иметь все, необходимое.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11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356" y="-11555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             </a:t>
            </a:r>
            <a:r>
              <a:rPr lang="ru-RU" sz="3200" dirty="0" err="1" smtClean="0"/>
              <a:t>Транснефть</a:t>
            </a:r>
            <a:r>
              <a:rPr lang="ru-RU" sz="3200" dirty="0" smtClean="0"/>
              <a:t> – </a:t>
            </a:r>
            <a:r>
              <a:rPr lang="ru-RU" sz="3200" dirty="0" err="1" smtClean="0"/>
              <a:t>импортозамещение</a:t>
            </a:r>
            <a:r>
              <a:rPr lang="ru-RU" sz="3200" dirty="0" smtClean="0"/>
              <a:t>. ДА!??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12137"/>
            <a:ext cx="8532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В рамках </a:t>
            </a:r>
            <a:r>
              <a:rPr lang="ru-RU" sz="1200" dirty="0">
                <a:solidFill>
                  <a:srgbClr val="000000"/>
                </a:solidFill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программы </a:t>
            </a:r>
            <a:r>
              <a:rPr lang="ru-RU" sz="1200" dirty="0" err="1">
                <a:solidFill>
                  <a:srgbClr val="000000"/>
                </a:solidFill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импортозамещения</a:t>
            </a:r>
            <a:r>
              <a:rPr lang="ru-RU" sz="1200" dirty="0">
                <a:solidFill>
                  <a:srgbClr val="000000"/>
                </a:solidFill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 освоила 22 из 26 видов продукции для магистрального трубопроводного транспорта нефти и </a:t>
            </a:r>
            <a:r>
              <a:rPr lang="ru-RU" sz="1200" dirty="0" smtClean="0">
                <a:solidFill>
                  <a:srgbClr val="000000"/>
                </a:solidFill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нефтепродуктов.</a:t>
            </a:r>
            <a:r>
              <a:rPr lang="ru-RU" dirty="0"/>
              <a:t> </a:t>
            </a:r>
            <a:r>
              <a:rPr lang="ru-RU" sz="1200" dirty="0"/>
              <a:t>ОАО "АК "</a:t>
            </a:r>
            <a:r>
              <a:rPr lang="ru-RU" sz="1200" dirty="0" err="1"/>
              <a:t>Транснефть</a:t>
            </a:r>
            <a:r>
              <a:rPr lang="ru-RU" sz="1200" dirty="0"/>
              <a:t>" планирует инвестировать в программу </a:t>
            </a:r>
            <a:r>
              <a:rPr lang="ru-RU" sz="1200" dirty="0" err="1"/>
              <a:t>импортозамещения</a:t>
            </a:r>
            <a:r>
              <a:rPr lang="ru-RU" sz="1200" dirty="0"/>
              <a:t> еще 15 млрд рублей, в прошлом году вложения составили 3,5 млрд рублей, сообщил президент компании Николай Токарев в интервью, размещенном на сайте компании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5" name="Рисунок 4" descr="http://player.myshared.ru/26/1284408/slides/slide_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7659"/>
            <a:ext cx="4248472" cy="2533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turbonasos.ru/images/Novosti/2014/7d9d2c565548027e75879b4ac98c90f7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7" t="26494" r="10969"/>
          <a:stretch/>
        </p:blipFill>
        <p:spPr bwMode="auto">
          <a:xfrm>
            <a:off x="5824521" y="3427247"/>
            <a:ext cx="3209127" cy="27200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armtorg.ru/uploads/news-add/2017-10/10/8567da8e235379b7d54300985b76b2dd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6" t="23599" r="14135" b="11691"/>
          <a:stretch/>
        </p:blipFill>
        <p:spPr bwMode="auto">
          <a:xfrm>
            <a:off x="2279015" y="3790246"/>
            <a:ext cx="3328840" cy="23570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://www.uralinform.ru/media/photo/big/c2ded629-87c4-42d9-a840-39a24272a2a5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3" t="10303" r="299"/>
          <a:stretch/>
        </p:blipFill>
        <p:spPr bwMode="auto">
          <a:xfrm>
            <a:off x="0" y="3785460"/>
            <a:ext cx="2279015" cy="30279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://player.myshared.ru/26/1284408/slides/slide_5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4" t="13425" r="3410" b="16616"/>
          <a:stretch/>
        </p:blipFill>
        <p:spPr bwMode="auto">
          <a:xfrm>
            <a:off x="4441409" y="1245036"/>
            <a:ext cx="1312189" cy="24123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://instark.ru/wp-content/uploads/2014/10/aspekty-importozameshhenija-0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484" y="1053162"/>
            <a:ext cx="2988996" cy="230382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325914" y="6147316"/>
            <a:ext cx="67077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В отчетах скоро будет 100% </a:t>
            </a:r>
            <a:r>
              <a:rPr lang="ru-RU" sz="1400" dirty="0" err="1" smtClean="0"/>
              <a:t>импортозамещения</a:t>
            </a:r>
            <a:r>
              <a:rPr lang="ru-RU" sz="1400" dirty="0" smtClean="0"/>
              <a:t>, в реальности  дисковые задвижки и</a:t>
            </a:r>
          </a:p>
          <a:p>
            <a:r>
              <a:rPr lang="ru-RU" sz="1400" dirty="0" smtClean="0"/>
              <a:t> предохранительные клапана производства середина ХХ века. Новых разработок по </a:t>
            </a:r>
          </a:p>
          <a:p>
            <a:r>
              <a:rPr lang="ru-RU" sz="1400" dirty="0" smtClean="0"/>
              <a:t>этой номенклатуре в НИИ ведомства НЕТ , как во всем нефтегазовом секторе.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370486" y="3501008"/>
            <a:ext cx="1568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Этой модели 100лет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3" name="Рисунок 12" descr="J:\Презентации\Лого-ВОИР.pn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" t="5905" r="-1" b="3599"/>
          <a:stretch/>
        </p:blipFill>
        <p:spPr bwMode="auto">
          <a:xfrm>
            <a:off x="82095" y="0"/>
            <a:ext cx="1753601" cy="620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20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812" y="337617"/>
            <a:ext cx="6428377" cy="36004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                  ИМПОРТОЗАМЕЩЕНИЕ?  Да Всем Все по Шиберу</a:t>
            </a:r>
            <a:br>
              <a:rPr lang="ru-RU" sz="2000" dirty="0" smtClean="0"/>
            </a:br>
            <a:r>
              <a:rPr lang="ru-RU" sz="2000" dirty="0" smtClean="0"/>
              <a:t>                            </a:t>
            </a:r>
            <a:r>
              <a:rPr lang="ru-RU" sz="1600" dirty="0" smtClean="0"/>
              <a:t>покупаем</a:t>
            </a:r>
            <a:r>
              <a:rPr lang="ru-RU" sz="2000" dirty="0" smtClean="0"/>
              <a:t> 			     </a:t>
            </a:r>
            <a:r>
              <a:rPr lang="ru-RU" sz="1600" dirty="0" smtClean="0"/>
              <a:t>имеем Патент </a:t>
            </a:r>
            <a:r>
              <a:rPr lang="ru-RU" sz="1600" dirty="0"/>
              <a:t>РФ 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1143476"/>
            <a:ext cx="2304256" cy="30469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43154" y="697657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Задвижка </a:t>
            </a:r>
            <a:r>
              <a:rPr lang="ru-RU" sz="1400" b="1" dirty="0" smtClean="0"/>
              <a:t>шиберная API6D/ISO14313</a:t>
            </a:r>
          </a:p>
          <a:p>
            <a:r>
              <a:rPr lang="ru-RU" sz="1400" b="1" dirty="0"/>
              <a:t>для </a:t>
            </a:r>
            <a:r>
              <a:rPr lang="ru-RU" sz="1400" dirty="0"/>
              <a:t>ООО «</a:t>
            </a:r>
            <a:r>
              <a:rPr lang="ru-RU" sz="1400" dirty="0" err="1"/>
              <a:t>Роснефтегазснаб</a:t>
            </a:r>
            <a:r>
              <a:rPr lang="ru-RU" sz="1400" dirty="0"/>
              <a:t>»</a:t>
            </a:r>
            <a:r>
              <a:rPr lang="ru-RU" dirty="0"/>
              <a:t> </a:t>
            </a:r>
          </a:p>
        </p:txBody>
      </p:sp>
      <p:pic>
        <p:nvPicPr>
          <p:cNvPr id="7" name="Рисунок 6" descr="http://tehprommarket.ru/wp-content/uploads/2015/12/%D0%B8%D1%81%D0%BF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649"/>
            <a:ext cx="4283968" cy="20162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79512" y="4161756"/>
            <a:ext cx="2550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Задвижка дисковая </a:t>
            </a:r>
            <a:r>
              <a:rPr lang="ru-RU" sz="1400" dirty="0" smtClean="0"/>
              <a:t>штуцерная</a:t>
            </a:r>
          </a:p>
          <a:p>
            <a:r>
              <a:rPr lang="ru-RU" sz="1400" dirty="0" smtClean="0"/>
              <a:t> </a:t>
            </a:r>
            <a:r>
              <a:rPr lang="ru-RU" sz="1400" b="1" dirty="0"/>
              <a:t>ЗДШ65(50,100)</a:t>
            </a:r>
            <a:r>
              <a:rPr lang="ru-RU" b="1" dirty="0"/>
              <a:t> 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"/>
          <a:stretch/>
        </p:blipFill>
        <p:spPr bwMode="auto">
          <a:xfrm>
            <a:off x="4950003" y="4598472"/>
            <a:ext cx="3890676" cy="1526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5" b="3544"/>
          <a:stretch/>
        </p:blipFill>
        <p:spPr bwMode="auto">
          <a:xfrm rot="21227974">
            <a:off x="7709304" y="2557700"/>
            <a:ext cx="1323531" cy="2247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r="16300"/>
          <a:stretch/>
        </p:blipFill>
        <p:spPr bwMode="auto">
          <a:xfrm>
            <a:off x="4950003" y="2296231"/>
            <a:ext cx="1215958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8" t="9383" r="8024" b="383"/>
          <a:stretch/>
        </p:blipFill>
        <p:spPr bwMode="auto">
          <a:xfrm>
            <a:off x="5159246" y="722035"/>
            <a:ext cx="1364084" cy="19258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00831"/>
            <a:ext cx="1655889" cy="1996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Lenovo\Desktop\semlmz_1.jpg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12183" r="75596" b="8223"/>
          <a:stretch/>
        </p:blipFill>
        <p:spPr bwMode="auto">
          <a:xfrm>
            <a:off x="3170401" y="800707"/>
            <a:ext cx="1332591" cy="21095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http://istok-psk.ru/zadv_30s41ng_istok-psk.ru.jpe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6" r="12982"/>
          <a:stretch/>
        </p:blipFill>
        <p:spPr bwMode="auto">
          <a:xfrm>
            <a:off x="2952029" y="2939691"/>
            <a:ext cx="1239833" cy="1932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6" t="31346" r="20863" b="29283"/>
          <a:stretch/>
        </p:blipFill>
        <p:spPr>
          <a:xfrm rot="5400000">
            <a:off x="5960976" y="2819650"/>
            <a:ext cx="1781970" cy="959522"/>
          </a:xfrm>
          <a:prstGeom prst="rect">
            <a:avLst/>
          </a:prstGeom>
        </p:spPr>
      </p:pic>
      <p:pic>
        <p:nvPicPr>
          <p:cNvPr id="18" name="Рисунок 17" descr="J:\Презентации\Лого-ВОИР.png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" t="5905" r="-1" b="3599"/>
          <a:stretch/>
        </p:blipFill>
        <p:spPr bwMode="auto">
          <a:xfrm>
            <a:off x="6732572" y="-1751"/>
            <a:ext cx="2341007" cy="8205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21985" y="6124644"/>
            <a:ext cx="4659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3 детали, изготовление -1пресс с 3 матрицами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 в 3 раза, цена в 5 раз меньше дисковых, ручной/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ривод, рабочая среда при морозе не разрывает корпус.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09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89076"/>
            <a:ext cx="8572690" cy="53129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Клапана предохранительные – сравнение </a:t>
            </a:r>
            <a:r>
              <a:rPr lang="ru-RU" sz="2000" dirty="0"/>
              <a:t>с Патент РФ 161870  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17202"/>
              </p:ext>
            </p:extLst>
          </p:nvPr>
        </p:nvGraphicFramePr>
        <p:xfrm>
          <a:off x="210692" y="213982"/>
          <a:ext cx="3161945" cy="2949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Документ" r:id="rId3" imgW="6726692" imgH="7258358" progId="Word.Document.12">
                  <p:embed/>
                </p:oleObj>
              </mc:Choice>
              <mc:Fallback>
                <p:oleObj name="Документ" r:id="rId3" imgW="6726692" imgH="7258358" progId="Word.Document.12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0692" y="213982"/>
                        <a:ext cx="3161945" cy="2949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Объект 7"/>
          <p:cNvPicPr>
            <a:picLocks noGrp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" r="2479"/>
          <a:stretch/>
        </p:blipFill>
        <p:spPr bwMode="auto">
          <a:xfrm>
            <a:off x="5687385" y="844815"/>
            <a:ext cx="3384376" cy="509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r="17262" b="18017"/>
          <a:stretch/>
        </p:blipFill>
        <p:spPr bwMode="auto">
          <a:xfrm>
            <a:off x="3810958" y="602202"/>
            <a:ext cx="1481122" cy="2595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J:\Презентации\Лого-ВОИР.p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" t="5905" r="-1" b="3599"/>
          <a:stretch/>
        </p:blipFill>
        <p:spPr bwMode="auto">
          <a:xfrm>
            <a:off x="6804248" y="33936"/>
            <a:ext cx="2232248" cy="8027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Предохранительные клапаны прямого действия SMU-7000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2" r="26166"/>
          <a:stretch/>
        </p:blipFill>
        <p:spPr bwMode="auto">
          <a:xfrm>
            <a:off x="107505" y="3466158"/>
            <a:ext cx="1549398" cy="34267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-12147" y="2964113"/>
            <a:ext cx="1421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A.S.T. </a:t>
            </a:r>
            <a:r>
              <a:rPr lang="ru-RU" dirty="0"/>
              <a:t>Италия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156" y="3466159"/>
            <a:ext cx="1537675" cy="3380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081" y="3079439"/>
            <a:ext cx="1555750" cy="334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831" y="3804033"/>
            <a:ext cx="1447960" cy="303344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372637" y="3330422"/>
            <a:ext cx="1327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Bopp&amp;Reuther</a:t>
            </a:r>
            <a:endParaRPr lang="en-US" sz="1400" dirty="0" smtClean="0"/>
          </a:p>
          <a:p>
            <a:r>
              <a:rPr lang="ru-RU" sz="1400" dirty="0" smtClean="0"/>
              <a:t>Австрия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837014" y="325203"/>
            <a:ext cx="1145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«</a:t>
            </a:r>
            <a:r>
              <a:rPr lang="ru-RU" sz="1200" dirty="0" err="1" smtClean="0"/>
              <a:t>Промтревел</a:t>
            </a:r>
            <a:r>
              <a:rPr lang="ru-RU" sz="1200" dirty="0" smtClean="0"/>
              <a:t>»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5938813"/>
            <a:ext cx="42174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Простая конструкция из трубы протока рабочей</a:t>
            </a:r>
          </a:p>
          <a:p>
            <a:r>
              <a:rPr lang="ru-RU" sz="1400" dirty="0" smtClean="0"/>
              <a:t> среды, легче в 3, дешевле в 2 раза, без </a:t>
            </a:r>
            <a:r>
              <a:rPr lang="ru-RU" sz="1400" dirty="0" err="1" smtClean="0"/>
              <a:t>дополн</a:t>
            </a:r>
            <a:endParaRPr lang="ru-RU" sz="1400" dirty="0" smtClean="0"/>
          </a:p>
          <a:p>
            <a:r>
              <a:rPr lang="ru-RU" sz="1400" dirty="0" smtClean="0"/>
              <a:t> фланцев, болтов и гаек крепления. Регулировка давления срабатывания снаружи корпуса на месте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77771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-108536"/>
            <a:ext cx="8291263" cy="70609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        Клапан предохранительный-устройство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4" name="Объект 3" descr="C:\Users\Lenovo\Desktop\2015_10_Клапан предохран осевой труба описание-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675963"/>
            <a:ext cx="4320480" cy="5881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777679" y="627683"/>
            <a:ext cx="446449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Преимущества</a:t>
            </a:r>
            <a:r>
              <a:rPr lang="ru-RU" sz="1400" dirty="0" smtClean="0"/>
              <a:t> клапана предохранительного осевого:</a:t>
            </a:r>
          </a:p>
          <a:p>
            <a:r>
              <a:rPr lang="ru-RU" sz="1400" dirty="0" smtClean="0"/>
              <a:t>1.Единый корпус можно изготовлять из отрезка трубы рабочего потока или литье - минимальные затраты на обработку. Вес в 3 раза меньше-нет соединительных фланцев, болтов, гаек для них</a:t>
            </a:r>
          </a:p>
          <a:p>
            <a:r>
              <a:rPr lang="ru-RU" sz="1400" dirty="0" smtClean="0"/>
              <a:t>2.Простая сборка с двух сторон корпуса, 15 деталей.</a:t>
            </a:r>
          </a:p>
          <a:p>
            <a:r>
              <a:rPr lang="ru-RU" sz="1400" dirty="0" smtClean="0"/>
              <a:t>3.Осевой поток в окнах создает минимальный шум</a:t>
            </a:r>
          </a:p>
          <a:p>
            <a:r>
              <a:rPr lang="ru-RU" sz="1400" dirty="0" smtClean="0"/>
              <a:t>4.Жесткость пружины можно изменять  во время эксплуатации на месте установки без разборки по данным манометра по давлению или по усилию на рычаге ручного открытия без давления.</a:t>
            </a:r>
          </a:p>
          <a:p>
            <a:r>
              <a:rPr lang="ru-RU" sz="1400" dirty="0" smtClean="0"/>
              <a:t>5.Размерами окон запорного элемента можно регулировать время открытого состояния клапана для необходимого перепада давления.</a:t>
            </a:r>
          </a:p>
          <a:p>
            <a:r>
              <a:rPr lang="ru-RU" sz="1400" dirty="0" smtClean="0"/>
              <a:t>6.При открытии клапана увеличивается площадь поверхности запора под давлением среды, что позволяет продлить время открытого состояния для падения давления.</a:t>
            </a:r>
          </a:p>
          <a:p>
            <a:r>
              <a:rPr lang="ru-RU" sz="1400" dirty="0" smtClean="0"/>
              <a:t>7.Конусная  форма посадочного гнезда позволяет       </a:t>
            </a:r>
          </a:p>
          <a:p>
            <a:r>
              <a:rPr lang="ru-RU" sz="1400" dirty="0" smtClean="0"/>
              <a:t> запорному элементу </a:t>
            </a:r>
            <a:r>
              <a:rPr lang="ru-RU" sz="1400" dirty="0" err="1" smtClean="0"/>
              <a:t>самоустанавливаться</a:t>
            </a:r>
            <a:r>
              <a:rPr lang="ru-RU" sz="1400" dirty="0" smtClean="0"/>
              <a:t>, что  улучшает герметизацию узла.</a:t>
            </a:r>
          </a:p>
          <a:p>
            <a:r>
              <a:rPr lang="ru-RU" sz="1400" dirty="0" smtClean="0"/>
              <a:t>8.Приводом 13 меняется жесткость пружины при </a:t>
            </a:r>
          </a:p>
          <a:p>
            <a:r>
              <a:rPr lang="ru-RU" sz="1400" dirty="0" smtClean="0"/>
              <a:t>изменении от времени или сезонном перепаде температур от -60 до +50град.</a:t>
            </a:r>
          </a:p>
          <a:p>
            <a:r>
              <a:rPr lang="ru-RU" sz="1400" dirty="0" smtClean="0"/>
              <a:t>9.Можно устанавливать разные формы посадочного узла: плоские, дросселирующие, конусные и др. применительно к рабочей среде, сохраняя базовую форму</a:t>
            </a:r>
            <a:endParaRPr lang="ru-RU" sz="1400" dirty="0"/>
          </a:p>
        </p:txBody>
      </p:sp>
      <p:pic>
        <p:nvPicPr>
          <p:cNvPr id="6" name="Рисунок 5" descr="J:\Презентации\Лого-ВОИР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" t="5905" r="-1" b="3599"/>
          <a:stretch/>
        </p:blipFill>
        <p:spPr bwMode="auto">
          <a:xfrm>
            <a:off x="107504" y="46658"/>
            <a:ext cx="1728192" cy="5810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552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44624"/>
            <a:ext cx="9105987" cy="43204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Клапана Осевого потока с </a:t>
            </a:r>
            <a:r>
              <a:rPr lang="ru-RU" sz="2000" dirty="0"/>
              <a:t>Патентами РОССИИ для сравнения с </a:t>
            </a:r>
            <a:r>
              <a:rPr lang="ru-RU" sz="2000" dirty="0" smtClean="0"/>
              <a:t>иностранными</a:t>
            </a: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4" b="5334"/>
          <a:stretch/>
        </p:blipFill>
        <p:spPr bwMode="auto">
          <a:xfrm>
            <a:off x="74839" y="785221"/>
            <a:ext cx="2840977" cy="1882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8378">
            <a:off x="109980" y="2387297"/>
            <a:ext cx="1861820" cy="163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2" t="4844" r="8717" b="10035"/>
          <a:stretch/>
        </p:blipFill>
        <p:spPr bwMode="auto">
          <a:xfrm>
            <a:off x="2987824" y="808017"/>
            <a:ext cx="2694317" cy="22609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05" y="4256077"/>
            <a:ext cx="2391429" cy="169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9" b="17120"/>
          <a:stretch/>
        </p:blipFill>
        <p:spPr bwMode="auto">
          <a:xfrm>
            <a:off x="2987824" y="3076464"/>
            <a:ext cx="2694317" cy="2152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F:\Газпром клапана\Осевые\Мой Осевой\Осевой клап 3 Д типа моквелд-мой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5" t="9877" r="6369" b="7681"/>
          <a:stretch/>
        </p:blipFill>
        <p:spPr bwMode="auto">
          <a:xfrm>
            <a:off x="5968179" y="738989"/>
            <a:ext cx="2852769" cy="20041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1" t="21019" b="12617"/>
          <a:stretch/>
        </p:blipFill>
        <p:spPr bwMode="auto">
          <a:xfrm>
            <a:off x="5716801" y="3861047"/>
            <a:ext cx="3398356" cy="180547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3885" y="448220"/>
            <a:ext cx="8241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МОКВЕЛД	13-15 млн </a:t>
            </a:r>
            <a:r>
              <a:rPr lang="ru-RU" sz="1400" dirty="0" err="1" smtClean="0"/>
              <a:t>руб</a:t>
            </a:r>
            <a:r>
              <a:rPr lang="ru-RU" sz="1400" dirty="0"/>
              <a:t> </a:t>
            </a:r>
            <a:r>
              <a:rPr lang="ru-RU" sz="1400" dirty="0" smtClean="0"/>
              <a:t>                 ГУДВИН 15-17млн </a:t>
            </a:r>
            <a:r>
              <a:rPr lang="ru-RU" sz="1400" dirty="0" err="1" smtClean="0"/>
              <a:t>руб</a:t>
            </a:r>
            <a:r>
              <a:rPr lang="ru-RU" sz="1400" dirty="0" smtClean="0"/>
              <a:t>                      ПАТЕНТ РФ 2-3 млн </a:t>
            </a:r>
            <a:r>
              <a:rPr lang="ru-RU" sz="1400" dirty="0" err="1" smtClean="0"/>
              <a:t>руб</a:t>
            </a:r>
            <a:endParaRPr lang="ru-RU" sz="1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893031" y="3558731"/>
            <a:ext cx="2927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ОСЕВОЙ ПРИВОД ОСЕВОГО ПОТОКА</a:t>
            </a:r>
            <a:endParaRPr lang="ru-RU" sz="1400" dirty="0"/>
          </a:p>
        </p:txBody>
      </p:sp>
      <p:pic>
        <p:nvPicPr>
          <p:cNvPr id="13" name="Рисунок 12" descr="J:\Презентации\Лого-ВОИР.pn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" t="5905" r="-1" b="3599"/>
          <a:stretch/>
        </p:blipFill>
        <p:spPr bwMode="auto">
          <a:xfrm>
            <a:off x="7389207" y="342584"/>
            <a:ext cx="1581785" cy="5810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-10488" y="5973717"/>
            <a:ext cx="28507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Зубчатая рейка 90гр -слабый узел! </a:t>
            </a:r>
          </a:p>
          <a:p>
            <a:r>
              <a:rPr lang="ru-RU" sz="1400" dirty="0" smtClean="0"/>
              <a:t>трение скольжения и линейное </a:t>
            </a:r>
          </a:p>
          <a:p>
            <a:r>
              <a:rPr lang="ru-RU" sz="1400" dirty="0" smtClean="0"/>
              <a:t>перемещение требуют усиленного</a:t>
            </a:r>
          </a:p>
          <a:p>
            <a:r>
              <a:rPr lang="ru-RU" sz="1400" dirty="0" smtClean="0"/>
              <a:t> привода, смазки, </a:t>
            </a:r>
            <a:r>
              <a:rPr lang="ru-RU" sz="1200" dirty="0" smtClean="0"/>
              <a:t>(гаражный замок)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709676" y="5491517"/>
            <a:ext cx="295901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Рейка-шестерня-рейка, двойная</a:t>
            </a:r>
          </a:p>
          <a:p>
            <a:r>
              <a:rPr lang="ru-RU" sz="1400" dirty="0" smtClean="0"/>
              <a:t>передача под 90гр, зазоры в </a:t>
            </a:r>
            <a:r>
              <a:rPr lang="ru-RU" sz="1400" dirty="0" err="1" smtClean="0"/>
              <a:t>соеди</a:t>
            </a:r>
            <a:r>
              <a:rPr lang="ru-RU" sz="1400" dirty="0" smtClean="0"/>
              <a:t>-</a:t>
            </a:r>
          </a:p>
          <a:p>
            <a:r>
              <a:rPr lang="ru-RU" sz="1400" dirty="0" smtClean="0"/>
              <a:t>нениях и поступательное движение</a:t>
            </a:r>
          </a:p>
          <a:p>
            <a:r>
              <a:rPr lang="ru-RU" sz="1400" dirty="0" smtClean="0"/>
              <a:t> штока требуют усиленного привода</a:t>
            </a:r>
          </a:p>
          <a:p>
            <a:r>
              <a:rPr lang="ru-RU" sz="1400" dirty="0" smtClean="0"/>
              <a:t> и внутренней смазки. 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578062" y="5753834"/>
            <a:ext cx="36077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Осевой прямой вращательный привод на поршень требует малого усилия, надежная герметизация. Можно менять поршень и </a:t>
            </a:r>
            <a:r>
              <a:rPr lang="ru-RU" sz="1400" dirty="0" err="1" smtClean="0"/>
              <a:t>трим</a:t>
            </a:r>
            <a:r>
              <a:rPr lang="ru-RU" sz="1400" dirty="0" smtClean="0"/>
              <a:t> при снятой крышке на трубопроводе, установка в любом </a:t>
            </a:r>
            <a:r>
              <a:rPr lang="ru-RU" sz="1400" dirty="0" err="1" smtClean="0"/>
              <a:t>положении:сверху</a:t>
            </a:r>
            <a:r>
              <a:rPr lang="ru-RU" sz="1400" dirty="0" smtClean="0"/>
              <a:t>/снизу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606174" y="2717920"/>
            <a:ext cx="3646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Привод подшипники качения на поршень закрытия, движение штока вращательное. Надо слабый привод , надежнее герметизация.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87974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-18052"/>
            <a:ext cx="4738154" cy="455219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</a:t>
            </a:r>
            <a:r>
              <a:rPr lang="ru-RU" sz="3200" dirty="0" smtClean="0"/>
              <a:t>Устройство переключающее</a:t>
            </a:r>
            <a:endParaRPr lang="ru-RU" sz="3200" dirty="0"/>
          </a:p>
        </p:txBody>
      </p:sp>
      <p:pic>
        <p:nvPicPr>
          <p:cNvPr id="7" name="Рисунок 6" descr="C:\Users\user\Desktop\Клапан осевой 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2" t="14271" r="21090" b="12187"/>
          <a:stretch/>
        </p:blipFill>
        <p:spPr bwMode="auto">
          <a:xfrm>
            <a:off x="4618933" y="407722"/>
            <a:ext cx="4301971" cy="28254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J:\Презентации\Лого-ВОИР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" t="5905" r="-1" b="3599"/>
          <a:stretch/>
        </p:blipFill>
        <p:spPr bwMode="auto">
          <a:xfrm>
            <a:off x="121879" y="17277"/>
            <a:ext cx="2088232" cy="720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Объект 3" descr="C:\Users\Lenovo\Desktop\2015_10_Клапан переключ с ползуном описание.jpg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15250" r="13635"/>
          <a:stretch/>
        </p:blipFill>
        <p:spPr bwMode="auto">
          <a:xfrm>
            <a:off x="93425" y="832521"/>
            <a:ext cx="4068387" cy="27712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5"/>
          <a:srcRect l="21708" t="2119" r="16269" b="2543"/>
          <a:stretch/>
        </p:blipFill>
        <p:spPr bwMode="auto">
          <a:xfrm>
            <a:off x="5757027" y="3881704"/>
            <a:ext cx="3312368" cy="26069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Объект 3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"/>
          <a:stretch/>
        </p:blipFill>
        <p:spPr bwMode="auto">
          <a:xfrm>
            <a:off x="96775" y="3608003"/>
            <a:ext cx="4868164" cy="234127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-8713" y="5898589"/>
            <a:ext cx="78066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Сложная компоновка устройства из 3х разных отливок с длинным </a:t>
            </a:r>
            <a:r>
              <a:rPr lang="ru-RU" sz="1400" dirty="0"/>
              <a:t>штоком с 2мя уплотнениями </a:t>
            </a:r>
            <a:r>
              <a:rPr lang="ru-RU" sz="1400" dirty="0" smtClean="0"/>
              <a:t>для линейного движения поршня перекрытия и наружный привод штока с резьбой под атмосферным</a:t>
            </a:r>
            <a:r>
              <a:rPr lang="ru-RU" sz="1400" dirty="0"/>
              <a:t> </a:t>
            </a:r>
            <a:r>
              <a:rPr lang="ru-RU" sz="1400" dirty="0" smtClean="0"/>
              <a:t>воздействием, сложная точная осевая установка длинного вала через два уплотнения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964939" y="3203684"/>
            <a:ext cx="4104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Запорный поршень перемещается подшипниками качения в пазах, вращением штока, что требует малого усилия привода, простое уплотнение.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00322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47897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магнитная герметичная  дисковая муфта Патент РФ</a:t>
            </a:r>
            <a:endParaRPr lang="ru-RU" sz="2400" dirty="0"/>
          </a:p>
        </p:txBody>
      </p:sp>
      <p:pic>
        <p:nvPicPr>
          <p:cNvPr id="4" name="Объект 3" descr="C:\Users\Lenovo\Desktop\Муфта 3D1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9" t="13567" r="5483" b="12597"/>
          <a:stretch/>
        </p:blipFill>
        <p:spPr bwMode="auto">
          <a:xfrm rot="5400000">
            <a:off x="-645522" y="1712383"/>
            <a:ext cx="3840377" cy="17866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267" y="4412314"/>
            <a:ext cx="4612693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Муфта имеет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наименований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деталей,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одинаковыми размерами,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без перенастройки оборудования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Все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Россий- 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ского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производства. Вес муфты меньше существующих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стаканного типа на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40-50%,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изготовления меньше до 25%, сборка, настройка и техобслуживание, включая замену отдельных магнитов простые, не требуют специального оборудования. Температурный режим выдерживается принудительным воздушным охлаждением ведущей части и возможностью охлаждения ведомой части дополнительными наружными радиаторами. Муфту можно использовать для вращения насосов с сигнализацией неисправности от механического трения магнитов о герметизирующую пластину и отключением. При использовании для шагового управления приводами клапанов возможен механический и ручной привод.  </a:t>
            </a:r>
          </a:p>
        </p:txBody>
      </p:sp>
      <p:pic>
        <p:nvPicPr>
          <p:cNvPr id="7" name="Рисунок 6" descr="J:\Презентации\Лого-ВОИР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" t="5905" r="-1" b="3599"/>
          <a:stretch/>
        </p:blipFill>
        <p:spPr bwMode="auto">
          <a:xfrm>
            <a:off x="20985" y="27071"/>
            <a:ext cx="2016224" cy="7069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8405" y="2185307"/>
            <a:ext cx="779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Ведущий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-79793" y="2708920"/>
            <a:ext cx="799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Ведомый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810389" y="659389"/>
            <a:ext cx="13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Окна охлаждения</a:t>
            </a:r>
            <a:endParaRPr lang="ru-RU" sz="12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1538556" y="760812"/>
            <a:ext cx="726431" cy="521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1691195" y="822681"/>
            <a:ext cx="538014" cy="1070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Объект 6" descr="http://erga.ru/images/products/magnetic_systems_and_device/sxema_mm.jpg">
            <a:hlinkClick r:id="rId4"/>
          </p:cNvPr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0"/>
          <a:stretch/>
        </p:blipFill>
        <p:spPr bwMode="auto">
          <a:xfrm>
            <a:off x="3526687" y="590569"/>
            <a:ext cx="4344429" cy="251085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1939065" y="1626023"/>
            <a:ext cx="1332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Плоские магниты</a:t>
            </a:r>
            <a:endParaRPr lang="ru-RU" sz="1200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 flipV="1">
            <a:off x="1327778" y="2764429"/>
            <a:ext cx="937209" cy="314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1538556" y="1827179"/>
            <a:ext cx="816956" cy="2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774434" y="3011851"/>
            <a:ext cx="1334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Плоские круглые </a:t>
            </a:r>
          </a:p>
          <a:p>
            <a:r>
              <a:rPr lang="ru-RU" sz="1200" dirty="0" smtClean="0"/>
              <a:t>магниты</a:t>
            </a:r>
            <a:endParaRPr lang="ru-RU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1762942" y="3671129"/>
            <a:ext cx="1054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Немагнитная</a:t>
            </a:r>
          </a:p>
          <a:p>
            <a:r>
              <a:rPr lang="ru-RU" sz="1200" dirty="0" smtClean="0"/>
              <a:t>перегородка</a:t>
            </a:r>
            <a:endParaRPr lang="ru-RU" sz="1200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flipH="1" flipV="1">
            <a:off x="1366353" y="3447285"/>
            <a:ext cx="1070835" cy="29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 descr="http://img2.everychina.com/img/c9/ab/b1bd51762f02b22064850a903d21-600x400c1-8daa/n33_n52_sintered_arc_segment_ndfeb_magnetic_magnet_for_servo_motors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3500" r="16833" b="3250"/>
          <a:stretch/>
        </p:blipFill>
        <p:spPr bwMode="auto">
          <a:xfrm>
            <a:off x="7932327" y="1282121"/>
            <a:ext cx="1190921" cy="10774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7698743" y="903584"/>
            <a:ext cx="1382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Магниты сложной</a:t>
            </a:r>
          </a:p>
          <a:p>
            <a:r>
              <a:rPr lang="ru-RU" sz="1200" dirty="0" smtClean="0"/>
              <a:t> формы</a:t>
            </a:r>
            <a:endParaRPr lang="ru-RU" sz="1200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 flipH="1" flipV="1">
            <a:off x="5796136" y="1268823"/>
            <a:ext cx="2270786" cy="142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 flipV="1">
            <a:off x="5868144" y="1496643"/>
            <a:ext cx="2048841" cy="132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554435" y="3053038"/>
            <a:ext cx="45855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Недостатки:</a:t>
            </a:r>
            <a:r>
              <a:rPr lang="ru-RU" sz="1200" dirty="0"/>
              <a:t> 1.Сложность центровки валов с круговыми магнитами </a:t>
            </a:r>
            <a:endParaRPr lang="ru-RU" sz="1200" dirty="0" smtClean="0"/>
          </a:p>
          <a:p>
            <a:r>
              <a:rPr lang="ru-RU" sz="1200" dirty="0" smtClean="0"/>
              <a:t>муфтами и </a:t>
            </a:r>
            <a:r>
              <a:rPr lang="ru-RU" sz="1200" dirty="0"/>
              <a:t>герметичного экрана  между ними.</a:t>
            </a:r>
          </a:p>
          <a:p>
            <a:r>
              <a:rPr lang="ru-RU" sz="1200" dirty="0"/>
              <a:t>2.Значительные радиальные нагрузки на подшипники двигателя и насоса за счет  длины валов и массы круговых </a:t>
            </a:r>
            <a:r>
              <a:rPr lang="ru-RU" sz="1200" dirty="0" smtClean="0"/>
              <a:t>магнитных муфт.</a:t>
            </a:r>
            <a:endParaRPr lang="ru-RU" sz="1200" dirty="0"/>
          </a:p>
          <a:p>
            <a:r>
              <a:rPr lang="ru-RU" sz="1200" dirty="0"/>
              <a:t>3.Затруднен отвод тепла </a:t>
            </a:r>
            <a:r>
              <a:rPr lang="ru-RU" sz="1200" dirty="0" smtClean="0"/>
              <a:t>от </a:t>
            </a:r>
            <a:r>
              <a:rPr lang="ru-RU" sz="1200" dirty="0"/>
              <a:t>взаимодействия постоянных магнитов при вращении через герметичный экран и наружный кожух .</a:t>
            </a:r>
          </a:p>
          <a:p>
            <a:r>
              <a:rPr lang="ru-RU" sz="1200" dirty="0"/>
              <a:t>4.Значительные массогабаритные размеры круговых </a:t>
            </a:r>
            <a:r>
              <a:rPr lang="ru-RU" sz="1200" dirty="0" smtClean="0"/>
              <a:t>магнитов муфт, </a:t>
            </a:r>
            <a:r>
              <a:rPr lang="ru-RU" sz="1200" dirty="0"/>
              <a:t>высокая стоимость муфты.</a:t>
            </a:r>
          </a:p>
          <a:p>
            <a:r>
              <a:rPr lang="ru-RU" sz="1200" dirty="0"/>
              <a:t>5.Сложность крепления магнитов в полумуфтах, невозможно </a:t>
            </a:r>
            <a:r>
              <a:rPr lang="ru-RU" sz="1200" dirty="0" smtClean="0"/>
              <a:t>замерить намагниченность и заменить </a:t>
            </a:r>
            <a:r>
              <a:rPr lang="ru-RU" sz="1200" dirty="0"/>
              <a:t>магнитный элемент при его </a:t>
            </a:r>
            <a:r>
              <a:rPr lang="ru-RU" sz="1200" dirty="0" smtClean="0"/>
              <a:t>размагничивании</a:t>
            </a:r>
            <a:endParaRPr lang="en-US" sz="1200" dirty="0"/>
          </a:p>
        </p:txBody>
      </p:sp>
      <p:pic>
        <p:nvPicPr>
          <p:cNvPr id="40" name="Рисунок 39" descr="http://promnasos.com/images/argal/tmp_parts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4816" r="12355" b="10815"/>
          <a:stretch/>
        </p:blipFill>
        <p:spPr bwMode="auto">
          <a:xfrm>
            <a:off x="5740777" y="5085185"/>
            <a:ext cx="3223712" cy="17637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TextBox 50"/>
          <p:cNvSpPr txBox="1"/>
          <p:nvPr/>
        </p:nvSpPr>
        <p:spPr>
          <a:xfrm>
            <a:off x="2394187" y="6488668"/>
            <a:ext cx="2871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 smtClean="0"/>
              <a:t>Чашков</a:t>
            </a:r>
            <a:r>
              <a:rPr lang="ru-RU" sz="1200" dirty="0" smtClean="0"/>
              <a:t> Ю.А. 985 511 3121, 905 74 703 74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657905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2880</TotalTime>
  <Words>889</Words>
  <Application>Microsoft Office PowerPoint</Application>
  <PresentationFormat>Экран (4:3)</PresentationFormat>
  <Paragraphs>82</Paragraphs>
  <Slides>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GaramondNarrowBookFS</vt:lpstr>
      <vt:lpstr>Roboto</vt:lpstr>
      <vt:lpstr>Times New Roman</vt:lpstr>
      <vt:lpstr>Тема Office</vt:lpstr>
      <vt:lpstr>Документ</vt:lpstr>
      <vt:lpstr>          Импортозамещение - арматура Новые типы арматуры с Патентами РОССИИ для сравнения с иностранными.  </vt:lpstr>
      <vt:lpstr>             Транснефть – импортозамещение. ДА!?? </vt:lpstr>
      <vt:lpstr>                  ИМПОРТОЗАМЕЩЕНИЕ?  Да Всем Все по Шиберу                             покупаем         имеем Патент РФ  </vt:lpstr>
      <vt:lpstr>Клапана предохранительные – сравнение с Патент РФ 161870  </vt:lpstr>
      <vt:lpstr>                 Клапан предохранительный-устройство. </vt:lpstr>
      <vt:lpstr>Клапана Осевого потока с Патентами РОССИИ для сравнения с иностранными</vt:lpstr>
      <vt:lpstr> Устройство переключающее</vt:lpstr>
      <vt:lpstr>магнитная герметичная  дисковая муфта Патент РФ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HOME</cp:lastModifiedBy>
  <cp:revision>211</cp:revision>
  <cp:lastPrinted>2018-12-02T09:33:12Z</cp:lastPrinted>
  <dcterms:created xsi:type="dcterms:W3CDTF">2015-06-15T18:29:57Z</dcterms:created>
  <dcterms:modified xsi:type="dcterms:W3CDTF">2018-12-02T09:54:10Z</dcterms:modified>
</cp:coreProperties>
</file>